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291" r:id="rId3"/>
    <p:sldId id="292" r:id="rId4"/>
    <p:sldId id="293" r:id="rId5"/>
    <p:sldId id="273" r:id="rId6"/>
    <p:sldId id="278" r:id="rId7"/>
    <p:sldId id="259" r:id="rId8"/>
    <p:sldId id="260" r:id="rId9"/>
    <p:sldId id="266" r:id="rId10"/>
    <p:sldId id="284" r:id="rId11"/>
    <p:sldId id="297" r:id="rId12"/>
    <p:sldId id="296" r:id="rId13"/>
    <p:sldId id="299" r:id="rId14"/>
    <p:sldId id="269" r:id="rId15"/>
    <p:sldId id="270" r:id="rId16"/>
    <p:sldId id="271" r:id="rId17"/>
    <p:sldId id="272" r:id="rId18"/>
    <p:sldId id="298" r:id="rId19"/>
    <p:sldId id="285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6" r:id="rId28"/>
    <p:sldId id="283" r:id="rId29"/>
    <p:sldId id="287" r:id="rId30"/>
    <p:sldId id="288" r:id="rId31"/>
    <p:sldId id="289" r:id="rId32"/>
    <p:sldId id="290" r:id="rId33"/>
    <p:sldId id="265" r:id="rId34"/>
    <p:sldId id="268" r:id="rId35"/>
    <p:sldId id="300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FF"/>
    <a:srgbClr val="3399FF"/>
    <a:srgbClr val="FF3300"/>
    <a:srgbClr val="CC0066"/>
    <a:srgbClr val="008000"/>
    <a:srgbClr val="FF6600"/>
    <a:srgbClr val="0AC2B0"/>
    <a:srgbClr val="DA002A"/>
    <a:srgbClr val="A50021"/>
    <a:srgbClr val="003C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CD2B-697E-466A-B441-79563A4B9E2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1A47-DCB5-4B56-B0E1-4BD91B471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1A47-DCB5-4B56-B0E1-4BD91B471B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44;&#1054;&#1059;%20&#1062;&#1056;&#1056;%20&#1076;&#1089;%20&#1044;&#1088;&#1091;&#1078;&#1073;&#1072;\&#1058;&#1088;&#1077;&#1085;&#1080;&#1085;&#1075;%20&#1087;&#1086;%20&#1085;&#1077;&#1081;&#1088;&#1086;&#1075;&#1080;&#1084;&#1085;&#1072;&#1089;&#1090;&#1080;&#1082;&#1077;\&#1055;&#1072;&#1083;&#1100;&#1095;&#1080;&#1082;&#1086;&#1074;&#1099;&#1081;%20&#1092;&#1091;&#1090;&#1073;&#1086;&#1083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s.gd/K6CwX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 ПО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НЕЙРОГИМНАСТИКЕ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мозг-935925.pn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251520" y="3429000"/>
            <a:ext cx="386471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Стимуляция мозговой активности перед занятием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7200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Разминка рук с массажным мячом</a:t>
            </a:r>
          </a:p>
          <a:p>
            <a:endParaRPr lang="ru-RU" dirty="0"/>
          </a:p>
        </p:txBody>
      </p:sp>
      <p:pic>
        <p:nvPicPr>
          <p:cNvPr id="4" name="Рисунок 3" descr="8becc42db713cbacf30e2ba752aa0782.jpg"/>
          <p:cNvPicPr>
            <a:picLocks noChangeAspect="1"/>
          </p:cNvPicPr>
          <p:nvPr/>
        </p:nvPicPr>
        <p:blipFill>
          <a:blip r:embed="rId2" cstate="print"/>
          <a:srcRect t="16400" b="16401"/>
          <a:stretch>
            <a:fillRect/>
          </a:stretch>
        </p:blipFill>
        <p:spPr>
          <a:xfrm>
            <a:off x="2555776" y="2996952"/>
            <a:ext cx="4221088" cy="2836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37444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6600"/>
                </a:solidFill>
              </a:rPr>
              <a:t>Стимуляция мозговой активности перед занятием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645024"/>
            <a:ext cx="3034680" cy="12241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Пальчиковая гимнастика</a:t>
            </a:r>
          </a:p>
          <a:p>
            <a:endParaRPr lang="ru-RU" dirty="0"/>
          </a:p>
        </p:txBody>
      </p:sp>
      <p:pic>
        <p:nvPicPr>
          <p:cNvPr id="5" name="Рисунок 4" descr="Пальчиковая гимнастика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836711"/>
            <a:ext cx="4032448" cy="570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льчиковая гимнастика-3 — копия.jpg"/>
          <p:cNvPicPr>
            <a:picLocks noChangeAspect="1"/>
          </p:cNvPicPr>
          <p:nvPr/>
        </p:nvPicPr>
        <p:blipFill>
          <a:blip r:embed="rId2" cstate="print"/>
          <a:srcRect l="12201" r="10625"/>
          <a:stretch>
            <a:fillRect/>
          </a:stretch>
        </p:blipFill>
        <p:spPr>
          <a:xfrm>
            <a:off x="0" y="1700808"/>
            <a:ext cx="8905107" cy="1512168"/>
          </a:xfrm>
          <a:prstGeom prst="rect">
            <a:avLst/>
          </a:prstGeom>
        </p:spPr>
      </p:pic>
      <p:pic>
        <p:nvPicPr>
          <p:cNvPr id="5" name="Рисунок 4" descr="Пальчиковая гимнастика-4 — копия.jpg"/>
          <p:cNvPicPr>
            <a:picLocks noChangeAspect="1"/>
          </p:cNvPicPr>
          <p:nvPr/>
        </p:nvPicPr>
        <p:blipFill>
          <a:blip r:embed="rId3" cstate="print"/>
          <a:srcRect l="12727" r="10637"/>
          <a:stretch>
            <a:fillRect/>
          </a:stretch>
        </p:blipFill>
        <p:spPr>
          <a:xfrm>
            <a:off x="1" y="3212976"/>
            <a:ext cx="8910094" cy="18002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Группы упражнений</a:t>
            </a:r>
            <a:endParaRPr lang="ru-RU" sz="3200" b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0430"/>
            <a:ext cx="4331907" cy="32489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img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20480" cy="32403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331907" cy="32489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 descr="img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06642"/>
            <a:ext cx="4320480" cy="32403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6600"/>
                </a:solidFill>
              </a:rPr>
              <a:t>Неропсихологическая</a:t>
            </a:r>
            <a:r>
              <a:rPr lang="ru-RU" b="1" dirty="0" smtClean="0">
                <a:solidFill>
                  <a:srgbClr val="FF6600"/>
                </a:solidFill>
              </a:rPr>
              <a:t> ценность русских народных сказок и </a:t>
            </a:r>
            <a:r>
              <a:rPr lang="ru-RU" b="1" dirty="0" err="1" smtClean="0">
                <a:solidFill>
                  <a:srgbClr val="FF6600"/>
                </a:solidFill>
              </a:rPr>
              <a:t>потешек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7"/>
            <a:ext cx="8424936" cy="30243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Фольклорные сказки – «Заячья избушка», «Лисичка со скалочкой», «Теремок», «Колобок», «Курочка Ряба» – а также </a:t>
            </a:r>
            <a:r>
              <a:rPr lang="ru-RU" dirty="0" err="1" smtClean="0"/>
              <a:t>потешки</a:t>
            </a:r>
            <a:r>
              <a:rPr lang="ru-RU" dirty="0" smtClean="0"/>
              <a:t> имеют многократно повторяющуюся структуру. </a:t>
            </a:r>
          </a:p>
          <a:p>
            <a:endParaRPr lang="ru-RU" dirty="0" smtClean="0"/>
          </a:p>
          <a:p>
            <a:r>
              <a:rPr lang="ru-RU" dirty="0" smtClean="0"/>
              <a:t>Предлагая ребенку </a:t>
            </a:r>
            <a:r>
              <a:rPr lang="ru-RU" dirty="0" err="1" smtClean="0"/>
              <a:t>потешки</a:t>
            </a:r>
            <a:r>
              <a:rPr lang="ru-RU" dirty="0" smtClean="0"/>
              <a:t> и сказки мы формируем ритм – мощный аспект работы стволовых и подкорковых структур мозга (усидчивость, тонус, концентрация).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99FF"/>
                </a:solidFill>
              </a:rPr>
              <a:t>Как это работает?</a:t>
            </a:r>
            <a:endParaRPr lang="ru-RU" b="1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Напевая ребенку </a:t>
            </a:r>
            <a:r>
              <a:rPr lang="ru-RU" dirty="0" err="1" smtClean="0"/>
              <a:t>потешку</a:t>
            </a:r>
            <a:r>
              <a:rPr lang="ru-RU" dirty="0" smtClean="0"/>
              <a:t> или читая сказку, при этом слегка покачиваясь в такт, мы придерживаемся устойчивого </a:t>
            </a:r>
            <a:r>
              <a:rPr lang="ru-RU" dirty="0" err="1" smtClean="0"/>
              <a:t>темпо-ритмического</a:t>
            </a:r>
            <a:r>
              <a:rPr lang="ru-RU" dirty="0" smtClean="0"/>
              <a:t> рисунка. Ухо ребенка воспринимает это и перерабатывает как через звук, так и </a:t>
            </a:r>
            <a:r>
              <a:rPr lang="ru-RU" dirty="0" err="1" smtClean="0"/>
              <a:t>задействуя</a:t>
            </a:r>
            <a:r>
              <a:rPr lang="ru-RU" dirty="0" smtClean="0"/>
              <a:t> вестибулярную систему, тем самым стабилизируя тонус и ритм организма.</a:t>
            </a:r>
          </a:p>
          <a:p>
            <a:endParaRPr lang="ru-RU" dirty="0" smtClean="0"/>
          </a:p>
          <a:p>
            <a:r>
              <a:rPr lang="ru-RU" dirty="0" smtClean="0"/>
              <a:t>Включается </a:t>
            </a:r>
            <a:r>
              <a:rPr lang="ru-RU" dirty="0" err="1" smtClean="0"/>
              <a:t>лимбическая</a:t>
            </a:r>
            <a:r>
              <a:rPr lang="ru-RU" dirty="0" smtClean="0"/>
              <a:t> система, отвечающая за эмоциональную регуляцию: поскольку сказка имеет мощный эмоциональный подтекст, то функции </a:t>
            </a:r>
            <a:r>
              <a:rPr lang="ru-RU" dirty="0" err="1" smtClean="0"/>
              <a:t>лимбической</a:t>
            </a:r>
            <a:r>
              <a:rPr lang="ru-RU" dirty="0" smtClean="0"/>
              <a:t> системы обеспечивают включение таких эмоций, как сопереживание, радости и др., происходит проработка страхов.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99FF"/>
                </a:solidFill>
              </a:rPr>
              <a:t>Как это работает?</a:t>
            </a:r>
            <a:endParaRPr lang="ru-RU" b="1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463">
              <a:buNone/>
            </a:pPr>
            <a:r>
              <a:rPr lang="ru-RU" sz="2500" dirty="0" smtClean="0"/>
              <a:t>Кора мозга обеспечивает интеллектуальную переработку сказочных сюжетов. Сказка запускает работу сразу всех отделов коры мозга:</a:t>
            </a:r>
          </a:p>
          <a:p>
            <a:r>
              <a:rPr lang="ru-RU" sz="2500" dirty="0" smtClean="0"/>
              <a:t>Височные – обрабатывают речевую сторону сказки;</a:t>
            </a:r>
          </a:p>
          <a:p>
            <a:r>
              <a:rPr lang="ru-RU" sz="2500" dirty="0" err="1" smtClean="0"/>
              <a:t>Затылоные</a:t>
            </a:r>
            <a:r>
              <a:rPr lang="ru-RU" sz="2500" dirty="0" smtClean="0"/>
              <a:t> – позволяют представить образы героев и предметов;</a:t>
            </a:r>
          </a:p>
          <a:p>
            <a:r>
              <a:rPr lang="ru-RU" sz="2500" dirty="0" smtClean="0"/>
              <a:t>Теменные – перерабатывают ощущения от движений и образов пространственной системы;</a:t>
            </a:r>
          </a:p>
          <a:p>
            <a:r>
              <a:rPr lang="ru-RU" sz="2500" dirty="0" smtClean="0"/>
              <a:t>Лобные – контролируют и обеспечивают интерес.</a:t>
            </a:r>
            <a:endParaRPr lang="ru-RU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99FF"/>
                </a:solidFill>
              </a:rPr>
              <a:t>Как это работает?</a:t>
            </a:r>
            <a:endParaRPr lang="ru-RU" b="1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7"/>
            <a:ext cx="8424936" cy="34563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результаты закреплялись, в раннем и младшем дошкольном возрасте необходимо сначала читать простые сказки и </a:t>
            </a:r>
            <a:r>
              <a:rPr lang="ru-RU" dirty="0" err="1" smtClean="0"/>
              <a:t>потешки</a:t>
            </a:r>
            <a:r>
              <a:rPr lang="ru-RU" dirty="0" smtClean="0"/>
              <a:t>, так как они способствуют формированию устойчивых нейронных связей между отделами мозга. </a:t>
            </a:r>
            <a:r>
              <a:rPr lang="ru-RU" b="1" dirty="0" smtClean="0">
                <a:solidFill>
                  <a:srgbClr val="CC0066"/>
                </a:solidFill>
              </a:rPr>
              <a:t>Чем младше ребенок, тем чаще и устойчивее должны быть повторения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Более сложные литературные произведения можно добавлять по мере созревания нервной системы и психики ребенка.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Пальчиковый футбол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4" name="Пальчиковый футбо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556792"/>
            <a:ext cx="5688631" cy="426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5581128" cy="1800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FF3300"/>
                </a:solidFill>
                <a:latin typeface="+mn-lt"/>
                <a:ea typeface="Tahoma" pitchFamily="34" charset="0"/>
                <a:cs typeface="Times New Roman" pitchFamily="18" charset="0"/>
              </a:rPr>
              <a:t>ИГРЫ С </a:t>
            </a:r>
            <a:br>
              <a:rPr lang="ru-RU" sz="4800" b="1" dirty="0" smtClean="0">
                <a:solidFill>
                  <a:srgbClr val="FF3300"/>
                </a:solidFill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3300"/>
                </a:solidFill>
                <a:latin typeface="+mn-lt"/>
                <a:ea typeface="Tahoma" pitchFamily="34" charset="0"/>
                <a:cs typeface="Times New Roman" pitchFamily="18" charset="0"/>
              </a:rPr>
              <a:t>МЯЧОМ</a:t>
            </a:r>
            <a:endParaRPr lang="ru-RU" sz="4800" b="1" dirty="0">
              <a:solidFill>
                <a:srgbClr val="FF3300"/>
              </a:solidFill>
              <a:latin typeface="+mn-lt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DfkmTQSX4AANV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764704"/>
            <a:ext cx="404593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067C5FB-B095-4B36-AB33-BE186B8A77EB.jpg"/>
          <p:cNvPicPr>
            <a:picLocks noChangeAspect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>
          <a:xfrm>
            <a:off x="971600" y="3356992"/>
            <a:ext cx="4536504" cy="256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ello_html_73791c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055417"/>
            <a:ext cx="8716188" cy="480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Нейрогимнастика</a:t>
            </a:r>
            <a:r>
              <a:rPr lang="ru-RU" dirty="0" smtClean="0"/>
              <a:t> – это популярное название двигательной нейропсихологической коррекции (сенсомоторной коррекции). Это </a:t>
            </a:r>
            <a:r>
              <a:rPr lang="ru-RU" dirty="0" err="1" smtClean="0"/>
              <a:t>немедикаментозный</a:t>
            </a:r>
            <a:r>
              <a:rPr lang="ru-RU" dirty="0" smtClean="0"/>
              <a:t> вид помощи детям, имеющим различные неврологические заболевания и синдромы, такие как ЗПР, СДВГ, РАС, алалия, дизартрия и др. Также </a:t>
            </a:r>
            <a:r>
              <a:rPr lang="ru-RU" dirty="0" err="1" smtClean="0"/>
              <a:t>нейрогимнастика</a:t>
            </a:r>
            <a:r>
              <a:rPr lang="ru-RU" dirty="0" smtClean="0"/>
              <a:t> полезна детям для общего психофизического развития.</a:t>
            </a:r>
          </a:p>
          <a:p>
            <a:endParaRPr lang="ru-RU" dirty="0" smtClean="0"/>
          </a:p>
          <a:p>
            <a:r>
              <a:rPr lang="ru-RU" dirty="0" smtClean="0"/>
              <a:t>Психомоторная коррекция направлена на коррекцию различных нарушений у ребенка с целью восстановления у него нормального функционирования мозга.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1. БРОСАНИЕ МЯЧА ДРУГ ДРУГУ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/>
              <a:t>При броске у ребенка задействованы: </a:t>
            </a:r>
          </a:p>
          <a:p>
            <a:r>
              <a:rPr lang="ru-RU" b="1" dirty="0" smtClean="0"/>
              <a:t>тактильная чувствительность:</a:t>
            </a:r>
            <a:r>
              <a:rPr lang="ru-RU" dirty="0" smtClean="0"/>
              <a:t> ребенок чувствует фактуру материала, из которого мяч сделан, его форму, размер, вес</a:t>
            </a:r>
          </a:p>
          <a:p>
            <a:r>
              <a:rPr lang="ru-RU" b="1" dirty="0" smtClean="0"/>
              <a:t>зрительные гностические функции: </a:t>
            </a:r>
            <a:r>
              <a:rPr lang="ru-RU" dirty="0" smtClean="0"/>
              <a:t>цвет мяча, рисунки на мяче</a:t>
            </a:r>
          </a:p>
          <a:p>
            <a:r>
              <a:rPr lang="ru-RU" b="1" dirty="0" smtClean="0"/>
              <a:t>зрительно-моторная координация: </a:t>
            </a:r>
            <a:r>
              <a:rPr lang="ru-RU" dirty="0" smtClean="0"/>
              <a:t>когда ребенок учится не только ловить мяч, но и целится в руки партнера</a:t>
            </a:r>
          </a:p>
          <a:p>
            <a:r>
              <a:rPr lang="ru-RU" b="1" dirty="0" smtClean="0"/>
              <a:t>мышечная дифференциация и </a:t>
            </a:r>
            <a:r>
              <a:rPr lang="ru-RU" b="1" dirty="0" err="1" smtClean="0"/>
              <a:t>проприоцептивная</a:t>
            </a:r>
            <a:r>
              <a:rPr lang="ru-RU" b="1" dirty="0" smtClean="0"/>
              <a:t> чувствительность : </a:t>
            </a:r>
            <a:r>
              <a:rPr lang="ru-RU" dirty="0" smtClean="0"/>
              <a:t>когда ребенок начинает чувствовать, с какой силой ему нужно бросить мяч, чтобы он попал до цели, и с какой силой сжать мяч, когда он попадает в руки так, чтобы тот не лопнул, тренируется моторная ловкость</a:t>
            </a:r>
          </a:p>
          <a:p>
            <a:r>
              <a:rPr lang="ru-RU" b="1" dirty="0" smtClean="0"/>
              <a:t>координация движений и тренировка вестибулярного аппарата и мозжечка: </a:t>
            </a:r>
            <a:r>
              <a:rPr lang="ru-RU" dirty="0" smtClean="0"/>
              <a:t>ребенок подстраивается свои движения так, чтобы поймать мяч, координирует свои движения с движением мяч, тренируется точность движений</a:t>
            </a:r>
          </a:p>
          <a:p>
            <a:r>
              <a:rPr lang="ru-RU" b="1" dirty="0" smtClean="0"/>
              <a:t>функции программирования и контроля деятельности: </a:t>
            </a:r>
            <a:r>
              <a:rPr lang="ru-RU" dirty="0" smtClean="0"/>
              <a:t>нужно спланировать свои действия так, чтобы мяч долетел до цели, а не вбок, и не так как сейчас захотелось – запулить мяч до потолка, а в соответствие с задачей и условием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1. БРОСАНИЕ МЯЧА ДРУГ ДРУГУ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тренировке в данном упражнении ребенок пройдет несколько этапов: сначала он научится ловить мяч, затем более сложной задачей окажется бросание мяча партнеру. И здесь важно сказать ребенку, что целится надо в руки партнеру, а не вверх, не вбок, не в голову, а именно в руки, которые партнер заранее приготовил для ловли мяча - руки вытянуты вперед, ладони раскрыты. </a:t>
            </a:r>
          </a:p>
          <a:p>
            <a:endParaRPr lang="ru-RU" dirty="0" smtClean="0"/>
          </a:p>
          <a:p>
            <a:r>
              <a:rPr lang="ru-RU" dirty="0" smtClean="0"/>
              <a:t>Для еще большего сенсорного развития хорошо, если ребенок будет взаимодействовать с мячами разных размеров, весов и фактур, цвета.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1. БРОСАНИЕ МЯЧА ДРУГ ДРУГУ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Развитие всех перечисленных функций пригодится ребенку при письме: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хорошая мышечная чувствительность </a:t>
            </a:r>
            <a:r>
              <a:rPr lang="ru-RU" dirty="0" smtClean="0"/>
              <a:t>– нужный нажим карандаша, ровный, а не дрожащий почерк,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зрительно-моторная координация </a:t>
            </a:r>
            <a:r>
              <a:rPr lang="ru-RU" dirty="0" smtClean="0"/>
              <a:t>– соблюдение строки при письме, а не когда буквы уходят ниже строки или выше,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функции программирования и контроля </a:t>
            </a:r>
            <a:r>
              <a:rPr lang="ru-RU" dirty="0" smtClean="0"/>
              <a:t>необходимы ребенку во всех видах учебной деятельности (от написания буквы до решения тригонометрических уравнений). Здесь надо подчеркнуть, насколько это важно – уметь планировать и контролировать свою деятельность. Дети в школе, у которых слабо развита функция планирования и контроля собственной деятельности, делают ошибки при письме – пропускают буквы, не дописывают слова, забывают о применении правил и допускают орфографические ошибки, испытывают трудности в решении примеров и задач, особенно в решении задач в два-три действия.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2. ОТБИВАНИЕ МЯЧА ДВУМЯ РУКАМИ ОТ ПОЛА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53650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упражнение является следующим по возрастанию сложности для ребенка. </a:t>
            </a:r>
          </a:p>
          <a:p>
            <a:r>
              <a:rPr lang="ru-RU" dirty="0" smtClean="0"/>
              <a:t>Скорее всего, вы увидите, что ребенок сначала не отбивает мяч от пола, а просто отпускает его из рук – мяч подпрыгивает от пола – ребенок ловит его двумя руками. Пусть ребенок сначала отработает  такое выполнение этого упражнения. </a:t>
            </a:r>
          </a:p>
          <a:p>
            <a:r>
              <a:rPr lang="ru-RU" dirty="0" smtClean="0"/>
              <a:t>После того, как вы убедитесь, что ребенок научится ловить подпрыгнувший от пола мяч, вы сообщаете ему, что мяч нужно не просто отпускать, а ударять его о пол. Вот здесь для малыша будет стоять новая задача как для программирования и контроля своей деятельности, так и для дифференциации силы удара мяча о пол. Здесь у ребенка может быть такая ошибка, по причине которой у него не получается ловить мяч – бросает мяч далеко от себя. Тогда вам нужно объяснить, что целиться нужно прямо под ноги перед собой (можете дать какой-то ориентир в виде рисунка на паласе например).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3. БРОСАНИЕ МЯЧА ДРУГ ДРУГУ С ЗАДАНИЕМ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277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Когда ребенок научился бросать мяч партнеру, отбивать мяч от пола, эти два упражнения можно объединить: на счет 1,2 – отбивание мяча о пол, на счет 3 – бросание мяча партнеру. </a:t>
            </a:r>
          </a:p>
          <a:p>
            <a:r>
              <a:rPr lang="ru-RU" dirty="0" smtClean="0"/>
              <a:t>Теперь у ребенка есть прекрасная возможность для развития переключения с одного действия на другое. </a:t>
            </a:r>
          </a:p>
          <a:p>
            <a:r>
              <a:rPr lang="ru-RU" dirty="0" smtClean="0"/>
              <a:t>При выполнении этого упражнения, ребенок может совершать такую ошибку – отбивание мяча от пола происходит не 2 раза, а 3 и более – то есть когда ребенок не отошёл от старого стереотипа с выполнения прошлого действия и не переключился на новое. В этом случае вы поправляете ребенка и напоминаете ему об условиях игры.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4. БРОСАНИЕ МЯЧА ДРУГ ДРУГУ </a:t>
            </a:r>
            <a:br>
              <a:rPr lang="ru-RU" sz="3200" b="1" dirty="0" smtClean="0">
                <a:solidFill>
                  <a:srgbClr val="CC0066"/>
                </a:solidFill>
              </a:rPr>
            </a:br>
            <a:r>
              <a:rPr lang="ru-RU" sz="3200" b="1" dirty="0" smtClean="0">
                <a:solidFill>
                  <a:srgbClr val="CC0066"/>
                </a:solidFill>
              </a:rPr>
              <a:t>С ДВУМЯ-ТРЕМЯ ЗАДАНИЯМИ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1764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Добавляем передачу мяча из руки в руку за спиной. На счет 1,2 – отбиваем мяч о пол, 3,4 – передаем мяч за спиной из руки в руку, на счет 5 – кидаем мяч партнеру. В этом упражнении важно, чтобы ребенок не сбивался со счета, считал себе сам, выполнял упражнение точно. </a:t>
            </a:r>
          </a:p>
          <a:p>
            <a:r>
              <a:rPr lang="ru-RU" dirty="0" smtClean="0"/>
              <a:t>После этого добавляем третье – например, передача мяча из руки в руку над головой. Тогда упражнение может выглядеть так: на счет 1, 2– отбиваем мяч о пол, 3,4 – передаем мяч за спиной из руки в руку, 5,6 – передача мяча из руки в руку над головой, на счет 7 – кидаем мяч партнеру.</a:t>
            </a:r>
          </a:p>
          <a:p>
            <a:r>
              <a:rPr lang="ru-RU" dirty="0" smtClean="0"/>
              <a:t>Другим еще более сложным вариантом будет являться смена 2-3 серий упражнений. На счет 1,2 – отбиваем мяч от пола, 3 – кидаем партнеру. Следующая серия: 1,2 – передача мяча из руки в руку за спиной, 3 – бросание мяча партнеру. Третья серия: 1,2 – передача мяча вверху над головой из руки в руку, 3 – бросание мяча партнёру. Все три серии должны сменять друг друга и важно не ошибиться в последовательности. А еще лучше, давать эти задания ребенку на слух.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Таким образом мы тренируем еще более высокий уровень контроля и удержания в памяти условий задания на слух. </a:t>
            </a:r>
          </a:p>
          <a:p>
            <a:r>
              <a:rPr lang="ru-RU" dirty="0" smtClean="0"/>
              <a:t>Все вспомнят, как учитель давала несколько заданий сразу: «Спишите пятое предложение из текста, подчеркните главные члены предложения, у имён существительных определите и подпишите падеж» - сразу 5 заданий и все их нужно в памяти удержать и выполнить. И вы наверняка вспомните, как кто-то из класса даже после двукратного прочтения инструкции учителем спрашивал: «А подчеркивать главные предложения нужно? А списывать пятое или первое предложение? А падежи надо подписывать?» Вот именно для этого и необходимо тренировать умение удерживать задания на слух. </a:t>
            </a:r>
          </a:p>
          <a:p>
            <a:endParaRPr lang="ru-RU" dirty="0"/>
          </a:p>
        </p:txBody>
      </p:sp>
      <p:pic>
        <p:nvPicPr>
          <p:cNvPr id="4" name="Рисунок 3" descr="s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4298" flipH="1">
            <a:off x="6361121" y="4325129"/>
            <a:ext cx="2399934" cy="239993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5. БРОСАНИЕ МЯЧА ВВЕРХ</a:t>
            </a:r>
            <a:endParaRPr lang="ru-RU" sz="3200" b="1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первый взгляд в этом упражнении нет ничего сложного, однако, как показала практика, детям намного труднее выполнить его. </a:t>
            </a:r>
          </a:p>
          <a:p>
            <a:r>
              <a:rPr lang="ru-RU" dirty="0" smtClean="0"/>
              <a:t>Самое сложное здесь – удержать равновесие, научиться следить глазами за мячом, который летит вверх, так как по большей части взгляд ребенка направлен прямо или вниз, а направление взгляда вверх требует новых непривычных ему усилий. Ребенок, к тому же, при взгляде прямо и вниз визуально опирается на статичные горизонтальные линии в окружающей обстановке, а когда смотрит вверх, эти линии теряются из обзора и привычная «картинка» начинает колебаться – и здесь первая задача – удержать равновесие. Также ребенку необходимо будет научиться бросать мяч вверх прямо, а не вбок или назад, как поначалу и происходит.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6. БРОСАНИЕ МЯЧА ВВЕРХ С ХЛОПКОМ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выполнения этой задачи ребенку кроме всего того, что сказано выше, нужно рассчитать силу и высоту броска, чтобы успеть сделать хлопок. А также скорость выполнения самого хлопка. Дети, как правило, не успевают хлопнуть до того, как мяч окажется на уровне рук и мяч ударяется о пол. В этом случае можно сделать этот вариант промежуточным этапом для усвоения основного упражнения, хотя оно может выступать и как самостоятельное, тогда у ребенка еще лучше развиваются </a:t>
            </a:r>
            <a:r>
              <a:rPr lang="ru-RU" dirty="0" err="1" smtClean="0"/>
              <a:t>глазодвигательные</a:t>
            </a:r>
            <a:r>
              <a:rPr lang="ru-RU" dirty="0" smtClean="0"/>
              <a:t> функции, а также программирование и контроль деятельности. </a:t>
            </a:r>
          </a:p>
          <a:p>
            <a:r>
              <a:rPr lang="ru-RU" dirty="0" smtClean="0"/>
              <a:t>Здесь для лучшего самоконтроля и облегчения задачи можно ввести речевую формулу: </a:t>
            </a:r>
            <a:r>
              <a:rPr lang="ru-RU" i="1" dirty="0" smtClean="0"/>
              <a:t>«</a:t>
            </a:r>
            <a:r>
              <a:rPr lang="ru-RU" i="1" dirty="0" err="1" smtClean="0"/>
              <a:t>бросок-хлопок-упал</a:t>
            </a:r>
            <a:r>
              <a:rPr lang="ru-RU" i="1" dirty="0" smtClean="0"/>
              <a:t>(мяч)-поймал».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7. БРОСОК МЯЧА ВВЕРХ </a:t>
            </a:r>
            <a:br>
              <a:rPr lang="ru-RU" sz="3200" b="1" dirty="0" smtClean="0">
                <a:solidFill>
                  <a:srgbClr val="CC0066"/>
                </a:solidFill>
              </a:rPr>
            </a:br>
            <a:r>
              <a:rPr lang="ru-RU" sz="3200" b="1" dirty="0" smtClean="0">
                <a:solidFill>
                  <a:srgbClr val="CC0066"/>
                </a:solidFill>
              </a:rPr>
              <a:t>С ХЛОПКАМИ СЗАДИ И СПЕРЕДИ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подобных упражнениях мы </a:t>
            </a:r>
            <a:r>
              <a:rPr lang="ru-RU" b="1" dirty="0" smtClean="0"/>
              <a:t>тренируем еще и скорость переработки информации.</a:t>
            </a:r>
            <a:r>
              <a:rPr lang="ru-RU" dirty="0" smtClean="0"/>
              <a:t> Отмечу, что сразу ребенку трудно будет его сделать, тогда мы вводим также промежуточное тренировочное упражнение: «бросок-хлопок </a:t>
            </a:r>
            <a:r>
              <a:rPr lang="ru-RU" dirty="0" err="1" smtClean="0"/>
              <a:t>сзади-хлопок</a:t>
            </a:r>
            <a:r>
              <a:rPr lang="ru-RU" dirty="0" smtClean="0"/>
              <a:t> спереди–упал (мяч)–поймал». То есть мяч ловим после того, как он упал на пол и отскочил. В этом случае у ребёнка есть возможность натренировать скорость совершения хлопков. Также при необходимости отдельно тренируются хлопок сзади и спереди. </a:t>
            </a:r>
          </a:p>
          <a:p>
            <a:r>
              <a:rPr lang="ru-RU" dirty="0" smtClean="0"/>
              <a:t>Скорость обработки информации и скорость ответной осмысленной реакции в школе да и не только ребенку пригодится ежеминутно.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9523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Хорошее интеллектуальное развитие обеспечивается не размером мозга, а количеством нейронных связей между структурами мозга и хорошим мозговым кровообращением. </a:t>
            </a:r>
            <a:r>
              <a:rPr lang="ru-RU" b="1" dirty="0" smtClean="0">
                <a:solidFill>
                  <a:srgbClr val="DA002A"/>
                </a:solidFill>
              </a:rPr>
              <a:t>Именно с помощью движения мы создаем новую нейронную связь. </a:t>
            </a:r>
            <a:r>
              <a:rPr lang="ru-RU" dirty="0" smtClean="0"/>
              <a:t>Когда мы получаем сенсорный стимул и в ответ начинаем движение, происходит образование новой нервной связи. Без движения это просто невозможно.</a:t>
            </a:r>
          </a:p>
        </p:txBody>
      </p:sp>
      <p:pic>
        <p:nvPicPr>
          <p:cNvPr id="4" name="Рисунок 3" descr="children-310582_960_720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5220072" y="3429000"/>
            <a:ext cx="3340157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99FF"/>
                </a:solidFill>
              </a:rPr>
              <a:t>8. ОТБИВАНИЕ МЯЧА О СТЕНУ </a:t>
            </a:r>
            <a:br>
              <a:rPr lang="ru-RU" sz="3200" b="1" dirty="0" smtClean="0">
                <a:solidFill>
                  <a:srgbClr val="3399FF"/>
                </a:solidFill>
              </a:rPr>
            </a:br>
            <a:r>
              <a:rPr lang="ru-RU" sz="3200" b="1" dirty="0" smtClean="0">
                <a:solidFill>
                  <a:srgbClr val="3399FF"/>
                </a:solidFill>
              </a:rPr>
              <a:t>С ПОВОРОТОМ ВОКРУГ СЕБЯ </a:t>
            </a:r>
            <a:br>
              <a:rPr lang="ru-RU" sz="3200" b="1" dirty="0" smtClean="0">
                <a:solidFill>
                  <a:srgbClr val="3399FF"/>
                </a:solidFill>
              </a:rPr>
            </a:br>
            <a:r>
              <a:rPr lang="ru-RU" sz="3200" b="1" dirty="0" smtClean="0">
                <a:solidFill>
                  <a:srgbClr val="3399FF"/>
                </a:solidFill>
              </a:rPr>
              <a:t>НА 360 ГРАДУСОВ</a:t>
            </a:r>
            <a:endParaRPr lang="ru-RU" sz="3200" b="1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8803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этом упражнении тренируются вестибулярные функции, скорость переработки информации и ответного действия, зрительно-моторные функции. Еще лучше, если у ребёнка здесь добавится задача бросать мяч в мишень на стене (это поставит задачу целиться именно в определенное место, организовывая действия ребенка).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Первое, второе и третье упражнения ребенку будут доступны с 2,5 лет, более сложные - с 3,5 – 5 лет. </a:t>
            </a:r>
          </a:p>
          <a:p>
            <a:endParaRPr lang="ru-RU" dirty="0" smtClean="0"/>
          </a:p>
          <a:p>
            <a:r>
              <a:rPr lang="ru-RU" dirty="0" smtClean="0"/>
              <a:t>Кроме всего вышеперечисленного, упражнения с мячом развивают у ребенка моторную ловкость, подвижность, уверенность в себе и своих силах, будут укреплять физическое здоровье, коммуникативные навыки, умение соотносить свое действие с действием партнёра и просто создадут хорошее настроение.</a:t>
            </a:r>
          </a:p>
          <a:p>
            <a:endParaRPr lang="ru-RU" dirty="0"/>
          </a:p>
        </p:txBody>
      </p:sp>
      <p:pic>
        <p:nvPicPr>
          <p:cNvPr id="4" name="Рисунок 3" descr="insect-602547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2217" flipH="1">
            <a:off x="6319539" y="5263668"/>
            <a:ext cx="2494861" cy="14170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</a:rPr>
              <a:t>ДОПОЛНЕНИЕ ИГР С МЯЧОМ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19050">
              <a:buNone/>
            </a:pPr>
            <a:r>
              <a:rPr lang="ru-RU" dirty="0" smtClean="0"/>
              <a:t>Обычное перебрасывание мяча можно разнообразить:</a:t>
            </a:r>
          </a:p>
          <a:p>
            <a:r>
              <a:rPr lang="ru-RU" dirty="0" smtClean="0"/>
              <a:t>Съедобное – несъедобное</a:t>
            </a:r>
          </a:p>
          <a:p>
            <a:r>
              <a:rPr lang="ru-RU" dirty="0" smtClean="0"/>
              <a:t>Овощи - фрукты</a:t>
            </a:r>
          </a:p>
          <a:p>
            <a:r>
              <a:rPr lang="ru-RU" dirty="0" smtClean="0"/>
              <a:t>Лови – «мяч», отбивай – «хлоп», бомба – «ух»</a:t>
            </a:r>
          </a:p>
          <a:p>
            <a:r>
              <a:rPr lang="ru-RU" dirty="0" smtClean="0"/>
              <a:t>Существительное – прилагательное / глагол</a:t>
            </a:r>
          </a:p>
          <a:p>
            <a:r>
              <a:rPr lang="ru-RU" dirty="0" smtClean="0"/>
              <a:t>«Земля, вода, воздух – зверь, рыба, птица» </a:t>
            </a:r>
          </a:p>
          <a:p>
            <a:r>
              <a:rPr lang="ru-RU" dirty="0" smtClean="0"/>
              <a:t>Антонимы</a:t>
            </a:r>
          </a:p>
          <a:p>
            <a:r>
              <a:rPr lang="ru-RU" dirty="0" smtClean="0"/>
              <a:t>«Кто это делает?» (профессии)</a:t>
            </a:r>
          </a:p>
          <a:p>
            <a:r>
              <a:rPr lang="ru-RU" dirty="0" smtClean="0"/>
              <a:t>Правая рука – «банан», левая рука – «карман»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мячом на прогулке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Вышибалы с </a:t>
            </a:r>
            <a:r>
              <a:rPr lang="ru-RU" dirty="0" smtClean="0"/>
              <a:t>командами (свечка, бомба, ручеек, макароны)</a:t>
            </a:r>
            <a:endParaRPr lang="ru-RU" dirty="0" smtClean="0"/>
          </a:p>
          <a:p>
            <a:r>
              <a:rPr lang="ru-RU" dirty="0" smtClean="0"/>
              <a:t>Одиннадцать</a:t>
            </a:r>
          </a:p>
          <a:p>
            <a:r>
              <a:rPr lang="ru-RU" dirty="0" smtClean="0"/>
              <a:t>Ручеек с мячом</a:t>
            </a:r>
          </a:p>
          <a:p>
            <a:r>
              <a:rPr lang="ru-RU" dirty="0" smtClean="0"/>
              <a:t>Козел / Лягушка</a:t>
            </a:r>
            <a:endParaRPr lang="ru-RU" dirty="0" smtClean="0"/>
          </a:p>
          <a:p>
            <a:r>
              <a:rPr lang="ru-RU" dirty="0" err="1" smtClean="0"/>
              <a:t>Штандер-стоп</a:t>
            </a:r>
            <a:r>
              <a:rPr lang="ru-RU" dirty="0" smtClean="0"/>
              <a:t> /</a:t>
            </a:r>
            <a:r>
              <a:rPr lang="ru-RU" dirty="0" err="1" smtClean="0"/>
              <a:t>Хали-холо</a:t>
            </a:r>
            <a:endParaRPr lang="ru-RU" dirty="0" smtClean="0"/>
          </a:p>
          <a:p>
            <a:r>
              <a:rPr lang="ru-RU" dirty="0" smtClean="0"/>
              <a:t>Я знаю 5 имен</a:t>
            </a:r>
          </a:p>
          <a:p>
            <a:r>
              <a:rPr lang="ru-RU" dirty="0" smtClean="0"/>
              <a:t>Десятки / «</a:t>
            </a:r>
            <a:r>
              <a:rPr lang="ru-RU" dirty="0" err="1" smtClean="0"/>
              <a:t>Десяты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hello_html_73791c13.png"/>
          <p:cNvPicPr>
            <a:picLocks noChangeAspect="1"/>
          </p:cNvPicPr>
          <p:nvPr/>
        </p:nvPicPr>
        <p:blipFill>
          <a:blip r:embed="rId2" cstate="print"/>
          <a:srcRect l="57502"/>
          <a:stretch>
            <a:fillRect/>
          </a:stretch>
        </p:blipFill>
        <p:spPr>
          <a:xfrm>
            <a:off x="5868144" y="2780928"/>
            <a:ext cx="2926987" cy="379494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ВЕРТИКАЛЬНОЕ РИСОВАНИЕ ДВУМЯ РУКАМИ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560840" cy="451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96136" y="4149080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87624" y="4365104"/>
            <a:ext cx="6840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87624" y="4653136"/>
            <a:ext cx="6840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624" y="4869160"/>
            <a:ext cx="43924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ВЕРТИКАЛЬНОЕ РИСОВАНИЕ ДВУМЯ РУКАМИ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48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699729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Материалы к тренингу </a:t>
            </a:r>
            <a:r>
              <a:rPr lang="en-US" b="1" dirty="0" smtClean="0">
                <a:solidFill>
                  <a:srgbClr val="CC0066"/>
                </a:solidFill>
              </a:rPr>
              <a:t/>
            </a:r>
            <a:br>
              <a:rPr lang="en-US" b="1" dirty="0" smtClean="0">
                <a:solidFill>
                  <a:srgbClr val="CC0066"/>
                </a:solidFill>
              </a:rPr>
            </a:br>
            <a:r>
              <a:rPr lang="ru-RU" b="1" dirty="0" smtClean="0">
                <a:solidFill>
                  <a:srgbClr val="CC0066"/>
                </a:solidFill>
              </a:rPr>
              <a:t>можно найти по ссылке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https://is.gd/K6CwXU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60893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D86FF"/>
                </a:solidFill>
              </a:rPr>
              <a:t>СПАСИБО ЗА ВНИМАНИЕ!</a:t>
            </a:r>
            <a:endParaRPr lang="ru-RU" b="1" dirty="0">
              <a:solidFill>
                <a:srgbClr val="0D86FF"/>
              </a:solidFill>
            </a:endParaRPr>
          </a:p>
        </p:txBody>
      </p:sp>
      <p:pic>
        <p:nvPicPr>
          <p:cNvPr id="5" name="Рисунок 4" descr="children_h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708920"/>
            <a:ext cx="5144099" cy="23313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34563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биохимическом уровне движение стимулирует выработку </a:t>
            </a:r>
            <a:r>
              <a:rPr lang="ru-RU" dirty="0" err="1" smtClean="0"/>
              <a:t>нейротропинов</a:t>
            </a:r>
            <a:r>
              <a:rPr lang="ru-RU" dirty="0" smtClean="0"/>
              <a:t> – биологически активных веществ, способствующих образованию новых нейронов и связей между ними.</a:t>
            </a:r>
          </a:p>
          <a:p>
            <a:endParaRPr lang="ru-RU" dirty="0" smtClean="0"/>
          </a:p>
          <a:p>
            <a:r>
              <a:rPr lang="ru-RU" dirty="0" smtClean="0"/>
              <a:t>Любая двигательная активность будет стимулировать активность мозга, но особенно, если это будут координированные движения, непосредственно направленные на развитие необходимых психомоторных функций.</a:t>
            </a:r>
            <a:endParaRPr lang="ru-RU" dirty="0"/>
          </a:p>
        </p:txBody>
      </p:sp>
      <p:pic>
        <p:nvPicPr>
          <p:cNvPr id="4" name="Рисунок 3" descr="0_c6601_5df47c1b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05064"/>
            <a:ext cx="5976664" cy="264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260648"/>
            <a:ext cx="4752528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ФУНКЦИОНАЛЬНЫЕ </a:t>
            </a:r>
          </a:p>
          <a:p>
            <a:pPr algn="ctr"/>
            <a:r>
              <a:rPr lang="ru-RU" sz="2800" b="1" dirty="0" smtClean="0"/>
              <a:t>БЛОКИ МОЗГА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2808312" cy="1656184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БЛОК РЕГУЛЯЦИИ УРОВНЯ АКТИВНОСТИ МОЗГА (ЭНЕРГЕТИЧЕСКИЙ)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29000"/>
            <a:ext cx="2808312" cy="936104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подкорковые и стволовые структуры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628800"/>
            <a:ext cx="2880320" cy="16561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БЛОК ПОЛУЧЕНИЯ, ПЕРЕРАБОТКИ И ХРАНЕНИЯ ИНФОРМАЦИИ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429000"/>
            <a:ext cx="2880320" cy="93610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отделы коры больших полушарий (затылочная, теменная и височная доли)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628800"/>
            <a:ext cx="2808312" cy="1656184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БЛОК ПРОГРАММИРОВАНИЯ, РЕГУЛЯЦИИ И КОНТРОЛЯ ДЕЯТЕЛЬНОСТИ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429000"/>
            <a:ext cx="2808312" cy="936104"/>
          </a:xfrm>
          <a:prstGeom prst="rect">
            <a:avLst/>
          </a:prstGeom>
          <a:ln>
            <a:solidFill>
              <a:srgbClr val="3399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передние отделы коры головного мозга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(лобные доли)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6" idx="2"/>
            <a:endCxn id="7" idx="0"/>
          </p:cNvCxnSpPr>
          <p:nvPr/>
        </p:nvCxnSpPr>
        <p:spPr>
          <a:xfrm flipH="1">
            <a:off x="1583668" y="1196752"/>
            <a:ext cx="2988332" cy="43204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9" idx="0"/>
          </p:cNvCxnSpPr>
          <p:nvPr/>
        </p:nvCxnSpPr>
        <p:spPr>
          <a:xfrm>
            <a:off x="4572000" y="1196752"/>
            <a:ext cx="0" cy="43204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11" idx="0"/>
          </p:cNvCxnSpPr>
          <p:nvPr/>
        </p:nvCxnSpPr>
        <p:spPr>
          <a:xfrm>
            <a:off x="4572000" y="1196752"/>
            <a:ext cx="2988332" cy="432048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8" idx="0"/>
          </p:cNvCxnSpPr>
          <p:nvPr/>
        </p:nvCxnSpPr>
        <p:spPr>
          <a:xfrm>
            <a:off x="1583668" y="3284984"/>
            <a:ext cx="0" cy="144016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0" idx="0"/>
          </p:cNvCxnSpPr>
          <p:nvPr/>
        </p:nvCxnSpPr>
        <p:spPr>
          <a:xfrm>
            <a:off x="4572000" y="3284984"/>
            <a:ext cx="0" cy="14401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2" idx="0"/>
          </p:cNvCxnSpPr>
          <p:nvPr/>
        </p:nvCxnSpPr>
        <p:spPr>
          <a:xfrm>
            <a:off x="7560332" y="3284984"/>
            <a:ext cx="0" cy="144016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9" name="Рисунок 68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t="17450" r="66537" b="47900"/>
          <a:stretch>
            <a:fillRect/>
          </a:stretch>
        </p:blipFill>
        <p:spPr>
          <a:xfrm>
            <a:off x="242904" y="4481736"/>
            <a:ext cx="2816927" cy="21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l="35038" t="16400" r="33463" b="46850"/>
          <a:stretch>
            <a:fillRect/>
          </a:stretch>
        </p:blipFill>
        <p:spPr>
          <a:xfrm>
            <a:off x="3419873" y="4500118"/>
            <a:ext cx="2448272" cy="214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Рисунок 70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l="67325" t="17450" b="46850"/>
          <a:stretch>
            <a:fillRect/>
          </a:stretch>
        </p:blipFill>
        <p:spPr>
          <a:xfrm>
            <a:off x="6228184" y="4450116"/>
            <a:ext cx="2664296" cy="218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2708920"/>
            <a:ext cx="4320480" cy="2736304"/>
          </a:xfrm>
          <a:prstGeom prst="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445224"/>
            <a:ext cx="5328592" cy="864096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771800" y="332656"/>
            <a:ext cx="6120680" cy="2376264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l="2349" t="17450" r="66537" b="47900"/>
          <a:stretch>
            <a:fillRect/>
          </a:stretch>
        </p:blipFill>
        <p:spPr>
          <a:xfrm>
            <a:off x="320324" y="4982680"/>
            <a:ext cx="2019428" cy="168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l="35038" t="16400" r="33463" b="46850"/>
          <a:stretch>
            <a:fillRect/>
          </a:stretch>
        </p:blipFill>
        <p:spPr>
          <a:xfrm>
            <a:off x="323528" y="2924944"/>
            <a:ext cx="2016224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lektsia_2_razvitie_psikhiki_i_soznania_2.jpg"/>
          <p:cNvPicPr>
            <a:picLocks noChangeAspect="1"/>
          </p:cNvPicPr>
          <p:nvPr/>
        </p:nvPicPr>
        <p:blipFill>
          <a:blip r:embed="rId2" cstate="print"/>
          <a:srcRect l="67325" t="17450" b="46850"/>
          <a:stretch>
            <a:fillRect/>
          </a:stretch>
        </p:blipFill>
        <p:spPr>
          <a:xfrm>
            <a:off x="323528" y="908720"/>
            <a:ext cx="20211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2555776" y="5805264"/>
            <a:ext cx="1152128" cy="0"/>
          </a:xfrm>
          <a:prstGeom prst="straightConnector1">
            <a:avLst/>
          </a:prstGeom>
          <a:ln w="5715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55776" y="3861048"/>
            <a:ext cx="1152128" cy="0"/>
          </a:xfrm>
          <a:prstGeom prst="straightConnector1">
            <a:avLst/>
          </a:prstGeom>
          <a:ln w="5715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55776" y="1556792"/>
            <a:ext cx="1152128" cy="0"/>
          </a:xfrm>
          <a:prstGeom prst="straightConnector1">
            <a:avLst/>
          </a:prstGeom>
          <a:ln w="5715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68144" y="1700808"/>
            <a:ext cx="0" cy="417646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Компоненты ВПФ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(нейропсихологическая парадигма)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444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3399FF"/>
                </a:solidFill>
              </a:rPr>
              <a:t>Нейродинамический</a:t>
            </a:r>
            <a:r>
              <a:rPr lang="ru-RU" dirty="0" smtClean="0">
                <a:solidFill>
                  <a:srgbClr val="3399FF"/>
                </a:solidFill>
              </a:rPr>
              <a:t> </a:t>
            </a:r>
            <a:r>
              <a:rPr lang="ru-RU" dirty="0" smtClean="0"/>
              <a:t>(энергетическая основа ВПФ, гармония торможения – возбуждения, тонус коры мозга) – в основном подкорковые (субкортикальные) отделы;</a:t>
            </a:r>
          </a:p>
          <a:p>
            <a:r>
              <a:rPr lang="ru-RU" b="1" dirty="0" err="1" smtClean="0">
                <a:solidFill>
                  <a:srgbClr val="DA002A"/>
                </a:solidFill>
              </a:rPr>
              <a:t>Операциональный</a:t>
            </a:r>
            <a:r>
              <a:rPr lang="ru-RU" dirty="0" smtClean="0"/>
              <a:t> (функции специализированных зон коры мозга: все виды </a:t>
            </a:r>
            <a:r>
              <a:rPr lang="ru-RU" dirty="0" err="1" smtClean="0"/>
              <a:t>праксиса</a:t>
            </a:r>
            <a:r>
              <a:rPr lang="ru-RU" dirty="0" smtClean="0"/>
              <a:t>, все виды восприятия и пр.) – кора обоих полушарий;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Регуляторный </a:t>
            </a:r>
            <a:r>
              <a:rPr lang="ru-RU" dirty="0" smtClean="0"/>
              <a:t>– (программирование, регуляция и контроль сложных форм деятельности, критика, прогностические функции) – лобные отделы полушарий.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Двигательное и интеллектуальное развитие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marL="100013" indent="11113">
              <a:buNone/>
            </a:pPr>
            <a:r>
              <a:rPr lang="ru-RU" dirty="0" smtClean="0"/>
              <a:t>«В онтогенезе развитие психомоторики намного опережает формирование речи и мышления, составляя базис для их становления. Вот почему коррекционно-развивающая работа должна быть направлена «снизу вверх», от движения к мышлению, а не наоборот…»</a:t>
            </a:r>
          </a:p>
          <a:p>
            <a:pPr marL="100013" indent="11113">
              <a:buNone/>
            </a:pPr>
            <a:endParaRPr lang="ru-RU" dirty="0" smtClean="0"/>
          </a:p>
          <a:p>
            <a:pPr marL="100013" indent="11113" algn="r">
              <a:buNone/>
            </a:pPr>
            <a:r>
              <a:rPr lang="ru-RU" sz="3000" i="1" dirty="0" smtClean="0"/>
              <a:t>Н.К.Корсаков, </a:t>
            </a:r>
            <a:r>
              <a:rPr lang="ru-RU" sz="3000" i="1" dirty="0" err="1" smtClean="0"/>
              <a:t>Ю.В.Микадзе</a:t>
            </a:r>
            <a:r>
              <a:rPr lang="ru-RU" sz="3000" i="1" dirty="0" smtClean="0"/>
              <a:t>, Е.Ю.Балашова</a:t>
            </a:r>
            <a:endParaRPr lang="ru-RU" sz="3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440160"/>
          </a:xfrm>
          <a:noFill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0066"/>
                </a:solidFill>
                <a:ea typeface="Tahoma" pitchFamily="34" charset="0"/>
                <a:cs typeface="Tahoma" pitchFamily="34" charset="0"/>
              </a:rPr>
              <a:t>Пальчиковая гимнастика </a:t>
            </a:r>
            <a:r>
              <a:rPr lang="ru-RU" sz="4800" b="1" dirty="0" err="1" smtClean="0">
                <a:solidFill>
                  <a:srgbClr val="3399FF"/>
                </a:solidFill>
                <a:ea typeface="Tahoma" pitchFamily="34" charset="0"/>
                <a:cs typeface="Tahoma" pitchFamily="34" charset="0"/>
              </a:rPr>
              <a:t>Кинезиологические</a:t>
            </a:r>
            <a:r>
              <a:rPr lang="ru-RU" sz="4800" b="1" dirty="0" smtClean="0">
                <a:solidFill>
                  <a:srgbClr val="3399FF"/>
                </a:solidFill>
                <a:ea typeface="Tahoma" pitchFamily="34" charset="0"/>
                <a:cs typeface="Tahoma" pitchFamily="34" charset="0"/>
              </a:rPr>
              <a:t> упражнения </a:t>
            </a:r>
            <a:endParaRPr lang="ru-RU" sz="4800" b="1" dirty="0">
              <a:solidFill>
                <a:srgbClr val="3399FF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image45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2708920"/>
            <a:ext cx="7200800" cy="316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2237</Words>
  <Application>Microsoft Office PowerPoint</Application>
  <PresentationFormat>Экран (4:3)</PresentationFormat>
  <Paragraphs>119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ТРЕНИНГ ПО НЕЙРОГИМНАСТИКЕ</vt:lpstr>
      <vt:lpstr>Слайд 2</vt:lpstr>
      <vt:lpstr>Слайд 3</vt:lpstr>
      <vt:lpstr>Слайд 4</vt:lpstr>
      <vt:lpstr>Слайд 5</vt:lpstr>
      <vt:lpstr>Слайд 6</vt:lpstr>
      <vt:lpstr>Компоненты ВПФ (нейропсихологическая парадигма)</vt:lpstr>
      <vt:lpstr>Двигательное и интеллектуальное развитие</vt:lpstr>
      <vt:lpstr>Пальчиковая гимнастика Кинезиологические упражнения </vt:lpstr>
      <vt:lpstr>Стимуляция мозговой активности перед занятием</vt:lpstr>
      <vt:lpstr>Стимуляция мозговой активности перед занятием</vt:lpstr>
      <vt:lpstr>Группы упражнений</vt:lpstr>
      <vt:lpstr>Слайд 13</vt:lpstr>
      <vt:lpstr>Неропсихологическая ценность русских народных сказок и потешек</vt:lpstr>
      <vt:lpstr>Как это работает?</vt:lpstr>
      <vt:lpstr>Как это работает?</vt:lpstr>
      <vt:lpstr>Как это работает?</vt:lpstr>
      <vt:lpstr>Пальчиковый футбол</vt:lpstr>
      <vt:lpstr>ИГРЫ С  МЯЧОМ</vt:lpstr>
      <vt:lpstr>1. БРОСАНИЕ МЯЧА ДРУГ ДРУГУ</vt:lpstr>
      <vt:lpstr>1. БРОСАНИЕ МЯЧА ДРУГ ДРУГУ</vt:lpstr>
      <vt:lpstr>1. БРОСАНИЕ МЯЧА ДРУГ ДРУГУ</vt:lpstr>
      <vt:lpstr>2. ОТБИВАНИЕ МЯЧА ДВУМЯ РУКАМИ ОТ ПОЛА</vt:lpstr>
      <vt:lpstr>3. БРОСАНИЕ МЯЧА ДРУГ ДРУГУ С ЗАДАНИЕМ</vt:lpstr>
      <vt:lpstr>4. БРОСАНИЕ МЯЧА ДРУГ ДРУГУ  С ДВУМЯ-ТРЕМЯ ЗАДАНИЯМИ</vt:lpstr>
      <vt:lpstr>Слайд 26</vt:lpstr>
      <vt:lpstr>5. БРОСАНИЕ МЯЧА ВВЕРХ</vt:lpstr>
      <vt:lpstr>6. БРОСАНИЕ МЯЧА ВВЕРХ С ХЛОПКОМ</vt:lpstr>
      <vt:lpstr>7. БРОСОК МЯЧА ВВЕРХ  С ХЛОПКАМИ СЗАДИ И СПЕРЕДИ</vt:lpstr>
      <vt:lpstr>8. ОТБИВАНИЕ МЯЧА О СТЕНУ  С ПОВОРОТОМ ВОКРУГ СЕБЯ  НА 360 ГРАДУСОВ</vt:lpstr>
      <vt:lpstr>Слайд 31</vt:lpstr>
      <vt:lpstr>ДОПОЛНЕНИЕ ИГР С МЯЧОМ</vt:lpstr>
      <vt:lpstr>Игры с мячом на прогулке</vt:lpstr>
      <vt:lpstr>ВЕРТИКАЛЬНОЕ РИСОВАНИЕ ДВУМЯ РУКАМИ</vt:lpstr>
      <vt:lpstr>ВЕРТИКАЛЬНОЕ РИСОВАНИЕ ДВУМЯ РУКАМИ</vt:lpstr>
      <vt:lpstr>Материалы к тренингу  можно найти по ссылке https://is.gd/K6CwXU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175</cp:revision>
  <dcterms:created xsi:type="dcterms:W3CDTF">2018-12-25T04:47:56Z</dcterms:created>
  <dcterms:modified xsi:type="dcterms:W3CDTF">2019-01-23T06:20:50Z</dcterms:modified>
</cp:coreProperties>
</file>